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92" r:id="rId2"/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93" r:id="rId12"/>
    <p:sldId id="257" r:id="rId13"/>
    <p:sldId id="294" r:id="rId14"/>
    <p:sldId id="295" r:id="rId15"/>
    <p:sldId id="311" r:id="rId16"/>
    <p:sldId id="296" r:id="rId17"/>
    <p:sldId id="273" r:id="rId18"/>
    <p:sldId id="312" r:id="rId19"/>
    <p:sldId id="299" r:id="rId20"/>
    <p:sldId id="300" r:id="rId21"/>
    <p:sldId id="301" r:id="rId22"/>
    <p:sldId id="305" r:id="rId23"/>
    <p:sldId id="314" r:id="rId24"/>
    <p:sldId id="302" r:id="rId25"/>
    <p:sldId id="315" r:id="rId26"/>
    <p:sldId id="306" r:id="rId27"/>
    <p:sldId id="304" r:id="rId28"/>
    <p:sldId id="307" r:id="rId29"/>
    <p:sldId id="308" r:id="rId30"/>
    <p:sldId id="31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datta supnekar" initials="ds" lastIdx="1" clrIdx="0">
    <p:extLst>
      <p:ext uri="{19B8F6BF-5375-455C-9EA6-DF929625EA0E}">
        <p15:presenceInfo xmlns:p15="http://schemas.microsoft.com/office/powerpoint/2012/main" userId="68e90a606a78f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182" autoAdjust="0"/>
  </p:normalViewPr>
  <p:slideViewPr>
    <p:cSldViewPr snapToGrid="0">
      <p:cViewPr varScale="1">
        <p:scale>
          <a:sx n="62" d="100"/>
          <a:sy n="62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182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3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9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7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261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68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11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86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39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90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06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95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24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4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DF18F-9B2C-4A0B-9FE1-9F6C8EFA5B4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79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58" y="313642"/>
            <a:ext cx="2171928" cy="2110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1371" y="653143"/>
            <a:ext cx="552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47977" y="3210415"/>
            <a:ext cx="6633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Submitted By:</a:t>
            </a:r>
          </a:p>
          <a:p>
            <a:r>
              <a:rPr lang="en-US" sz="2800" b="1" dirty="0"/>
              <a:t> </a:t>
            </a:r>
          </a:p>
          <a:p>
            <a:r>
              <a:rPr lang="en-US" sz="2800" b="1" dirty="0"/>
              <a:t>Saurabh Parab</a:t>
            </a:r>
          </a:p>
          <a:p>
            <a:r>
              <a:rPr lang="en-US" sz="2800" b="1" dirty="0"/>
              <a:t>Tej Patel</a:t>
            </a:r>
          </a:p>
          <a:p>
            <a:r>
              <a:rPr lang="en-US" sz="2800" b="1" dirty="0"/>
              <a:t>Kailash Kumar </a:t>
            </a:r>
          </a:p>
          <a:p>
            <a:r>
              <a:rPr lang="en-US" sz="2800" b="1" dirty="0"/>
              <a:t>Batch: PGDA-09</a:t>
            </a:r>
          </a:p>
          <a:p>
            <a:r>
              <a:rPr lang="en-US" sz="2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649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3130-6D8C-4F01-9C8F-B342421F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6" y="321108"/>
            <a:ext cx="10515600" cy="844839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9CCB3-5429-4910-9FD6-ECF91AD7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873" y="1569893"/>
            <a:ext cx="5036127" cy="49669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Funded Amount Distribution</a:t>
            </a:r>
            <a:endParaRPr lang="en-IN" sz="2400" dirty="0"/>
          </a:p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BD82F-91CA-456F-A42E-97B9379EA8D4}"/>
              </a:ext>
            </a:extLst>
          </p:cNvPr>
          <p:cNvSpPr/>
          <p:nvPr/>
        </p:nvSpPr>
        <p:spPr>
          <a:xfrm>
            <a:off x="383458" y="1569894"/>
            <a:ext cx="6264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Loan Amount Distribution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E6211-3510-4289-B62F-38B8654B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20" y="2250809"/>
            <a:ext cx="6203218" cy="37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5E12DC-480B-416D-B039-EC5C1B86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0809"/>
            <a:ext cx="6256562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0012-F0F7-45C5-BDF2-3C06455D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Amount by Term &amp; Grade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71A89-42A1-436A-B9DA-22CA9BD6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6852"/>
            <a:ext cx="10629763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7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DFE7-D8A4-46C6-977A-9451EFB6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2" y="151307"/>
            <a:ext cx="8534400" cy="1507067"/>
          </a:xfrm>
        </p:spPr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13-7198-4D5E-8138-3583D988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22" y="1179870"/>
            <a:ext cx="10376871" cy="24013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Missing Value Analysis and Treatment –</a:t>
            </a:r>
          </a:p>
          <a:p>
            <a:r>
              <a:rPr lang="en-US" dirty="0"/>
              <a:t>We created a function to calculate missing values by percentage.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8E733-90D2-4C99-8ECE-D854AD95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17" y="2254163"/>
            <a:ext cx="379855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0C20-E216-4E4B-9534-D11CA532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2" y="137652"/>
            <a:ext cx="8596668" cy="1320800"/>
          </a:xfrm>
        </p:spPr>
        <p:txBody>
          <a:bodyPr/>
          <a:lstStyle/>
          <a:p>
            <a:r>
              <a:rPr lang="en-US" dirty="0"/>
              <a:t>Missing Value Imputation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6BF8-C19F-4095-B2CD-267083494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54" y="798052"/>
            <a:ext cx="8596668" cy="3880773"/>
          </a:xfrm>
        </p:spPr>
        <p:txBody>
          <a:bodyPr/>
          <a:lstStyle/>
          <a:p>
            <a:r>
              <a:rPr lang="en-US" dirty="0"/>
              <a:t>Here we have 43,061 missing values in the "</a:t>
            </a:r>
            <a:r>
              <a:rPr lang="en-US" dirty="0" err="1"/>
              <a:t>emp_length</a:t>
            </a:r>
            <a:r>
              <a:rPr lang="en-US" dirty="0"/>
              <a:t>" variable.</a:t>
            </a:r>
          </a:p>
          <a:p>
            <a:r>
              <a:rPr lang="en-US" dirty="0"/>
              <a:t>Assuming that "</a:t>
            </a:r>
            <a:r>
              <a:rPr lang="en-US" dirty="0" err="1"/>
              <a:t>emp_length</a:t>
            </a:r>
            <a:r>
              <a:rPr lang="en-US" dirty="0"/>
              <a:t>" is directly proportional to "</a:t>
            </a:r>
            <a:r>
              <a:rPr lang="en-US" dirty="0" err="1"/>
              <a:t>annual_inc</a:t>
            </a:r>
            <a:r>
              <a:rPr lang="en-US" dirty="0"/>
              <a:t>", average income for all the classes of "</a:t>
            </a:r>
            <a:r>
              <a:rPr lang="en-US" dirty="0" err="1"/>
              <a:t>emp_length</a:t>
            </a:r>
            <a:r>
              <a:rPr lang="en-US" dirty="0"/>
              <a:t>" is shown above using </a:t>
            </a:r>
            <a:r>
              <a:rPr lang="en-US" dirty="0" err="1"/>
              <a:t>groupby</a:t>
            </a:r>
            <a:r>
              <a:rPr lang="en-US" dirty="0"/>
              <a:t>.</a:t>
            </a:r>
          </a:p>
          <a:p>
            <a:r>
              <a:rPr lang="en-US" dirty="0"/>
              <a:t>Income Ranges were set for all the classes of "</a:t>
            </a:r>
            <a:r>
              <a:rPr lang="en-US" dirty="0" err="1"/>
              <a:t>emp_length</a:t>
            </a:r>
            <a:r>
              <a:rPr lang="en-US" dirty="0"/>
              <a:t>" according to the average values and the missing values of "</a:t>
            </a:r>
            <a:r>
              <a:rPr lang="en-US" dirty="0" err="1"/>
              <a:t>emp_length</a:t>
            </a:r>
            <a:r>
              <a:rPr lang="en-US" dirty="0"/>
              <a:t>" will be imputed if the class falls in a particular range that is mentioned.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5398-AA04-49CB-BCD5-74BB937C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50" y="3113992"/>
            <a:ext cx="6066503" cy="316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F0254-7990-4D4E-A095-63745E83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2" y="3113992"/>
            <a:ext cx="5130231" cy="32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8EA60-5D0F-402D-8570-5FB5647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644236"/>
            <a:ext cx="5320146" cy="589655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929613-E10E-4688-805F-5E358D6B8A8A}"/>
              </a:ext>
            </a:extLst>
          </p:cNvPr>
          <p:cNvSpPr/>
          <p:nvPr/>
        </p:nvSpPr>
        <p:spPr>
          <a:xfrm>
            <a:off x="6625937" y="499802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025517-EDF5-4529-A240-9392CA2B49C5}"/>
              </a:ext>
            </a:extLst>
          </p:cNvPr>
          <p:cNvSpPr/>
          <p:nvPr/>
        </p:nvSpPr>
        <p:spPr>
          <a:xfrm>
            <a:off x="6632864" y="6213764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9B7F5D-6226-43CC-B3B3-9D2EEF18CE0C}"/>
              </a:ext>
            </a:extLst>
          </p:cNvPr>
          <p:cNvSpPr/>
          <p:nvPr/>
        </p:nvSpPr>
        <p:spPr>
          <a:xfrm>
            <a:off x="6625937" y="3958936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BDD200-3391-4459-B78E-52BAA073A354}"/>
              </a:ext>
            </a:extLst>
          </p:cNvPr>
          <p:cNvSpPr/>
          <p:nvPr/>
        </p:nvSpPr>
        <p:spPr>
          <a:xfrm>
            <a:off x="6625936" y="3174422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BC9219-A232-4C11-8A91-FD68E71DFD91}"/>
              </a:ext>
            </a:extLst>
          </p:cNvPr>
          <p:cNvSpPr/>
          <p:nvPr/>
        </p:nvSpPr>
        <p:spPr>
          <a:xfrm>
            <a:off x="6625935" y="779318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21DFE7-BC1C-4FA9-BACF-80B20708E732}"/>
              </a:ext>
            </a:extLst>
          </p:cNvPr>
          <p:cNvSpPr/>
          <p:nvPr/>
        </p:nvSpPr>
        <p:spPr>
          <a:xfrm>
            <a:off x="6632864" y="11458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91E3D-A3EA-4450-B980-5C9BE619434A}"/>
              </a:ext>
            </a:extLst>
          </p:cNvPr>
          <p:cNvSpPr txBox="1"/>
          <p:nvPr/>
        </p:nvSpPr>
        <p:spPr>
          <a:xfrm>
            <a:off x="7377545" y="6117421"/>
            <a:ext cx="7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EBDC2-AB8E-4542-917A-48BAE5AAA61E}"/>
              </a:ext>
            </a:extLst>
          </p:cNvPr>
          <p:cNvSpPr txBox="1"/>
          <p:nvPr/>
        </p:nvSpPr>
        <p:spPr>
          <a:xfrm>
            <a:off x="7296149" y="4901684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95BA0-EA1E-4BA2-87D5-9D6C1B43E7D3}"/>
              </a:ext>
            </a:extLst>
          </p:cNvPr>
          <p:cNvSpPr txBox="1"/>
          <p:nvPr/>
        </p:nvSpPr>
        <p:spPr>
          <a:xfrm>
            <a:off x="7290088" y="3876312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695FA-D603-4628-98CA-2124A31C4879}"/>
              </a:ext>
            </a:extLst>
          </p:cNvPr>
          <p:cNvSpPr txBox="1"/>
          <p:nvPr/>
        </p:nvSpPr>
        <p:spPr>
          <a:xfrm>
            <a:off x="7290088" y="3078079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7A647-634D-4F92-A29C-2FFF1692B712}"/>
              </a:ext>
            </a:extLst>
          </p:cNvPr>
          <p:cNvSpPr txBox="1"/>
          <p:nvPr/>
        </p:nvSpPr>
        <p:spPr>
          <a:xfrm>
            <a:off x="7290088" y="682975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157500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5C377-5DBD-4363-BECF-B853EEBAFB18}"/>
              </a:ext>
            </a:extLst>
          </p:cNvPr>
          <p:cNvSpPr txBox="1"/>
          <p:nvPr/>
        </p:nvSpPr>
        <p:spPr>
          <a:xfrm>
            <a:off x="7300479" y="42402"/>
            <a:ext cx="107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9500000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969C0-710F-4378-8FDE-0F0651BF8BB9}"/>
              </a:ext>
            </a:extLst>
          </p:cNvPr>
          <p:cNvSpPr txBox="1"/>
          <p:nvPr/>
        </p:nvSpPr>
        <p:spPr>
          <a:xfrm>
            <a:off x="4572000" y="4240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28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6" grpId="0" animBg="1"/>
      <p:bldP spid="19" grpId="0" animBg="1"/>
      <p:bldP spid="21" grpId="0"/>
      <p:bldP spid="23" grpId="0"/>
      <p:bldP spid="27" grpId="0"/>
      <p:bldP spid="29" grpId="0"/>
      <p:bldP spid="31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38EA60-5D0F-402D-8570-5FB5647D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644236"/>
            <a:ext cx="5320146" cy="589655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929613-E10E-4688-805F-5E358D6B8A8A}"/>
              </a:ext>
            </a:extLst>
          </p:cNvPr>
          <p:cNvSpPr/>
          <p:nvPr/>
        </p:nvSpPr>
        <p:spPr>
          <a:xfrm>
            <a:off x="6625937" y="499802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025517-EDF5-4529-A240-9392CA2B49C5}"/>
              </a:ext>
            </a:extLst>
          </p:cNvPr>
          <p:cNvSpPr/>
          <p:nvPr/>
        </p:nvSpPr>
        <p:spPr>
          <a:xfrm>
            <a:off x="6632864" y="6213764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9B7F5D-6226-43CC-B3B3-9D2EEF18CE0C}"/>
              </a:ext>
            </a:extLst>
          </p:cNvPr>
          <p:cNvSpPr/>
          <p:nvPr/>
        </p:nvSpPr>
        <p:spPr>
          <a:xfrm>
            <a:off x="6625937" y="3958936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BDD200-3391-4459-B78E-52BAA073A354}"/>
              </a:ext>
            </a:extLst>
          </p:cNvPr>
          <p:cNvSpPr/>
          <p:nvPr/>
        </p:nvSpPr>
        <p:spPr>
          <a:xfrm>
            <a:off x="6625936" y="3174422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BC9219-A232-4C11-8A91-FD68E71DFD91}"/>
              </a:ext>
            </a:extLst>
          </p:cNvPr>
          <p:cNvSpPr/>
          <p:nvPr/>
        </p:nvSpPr>
        <p:spPr>
          <a:xfrm>
            <a:off x="6625935" y="779318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21DFE7-BC1C-4FA9-BACF-80B20708E732}"/>
              </a:ext>
            </a:extLst>
          </p:cNvPr>
          <p:cNvSpPr/>
          <p:nvPr/>
        </p:nvSpPr>
        <p:spPr>
          <a:xfrm>
            <a:off x="6632864" y="114587"/>
            <a:ext cx="561109" cy="17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91E3D-A3EA-4450-B980-5C9BE619434A}"/>
              </a:ext>
            </a:extLst>
          </p:cNvPr>
          <p:cNvSpPr txBox="1"/>
          <p:nvPr/>
        </p:nvSpPr>
        <p:spPr>
          <a:xfrm>
            <a:off x="7377545" y="6117421"/>
            <a:ext cx="7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EBDC2-AB8E-4542-917A-48BAE5AAA61E}"/>
              </a:ext>
            </a:extLst>
          </p:cNvPr>
          <p:cNvSpPr txBox="1"/>
          <p:nvPr/>
        </p:nvSpPr>
        <p:spPr>
          <a:xfrm>
            <a:off x="7296149" y="4901684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95BA0-EA1E-4BA2-87D5-9D6C1B43E7D3}"/>
              </a:ext>
            </a:extLst>
          </p:cNvPr>
          <p:cNvSpPr txBox="1"/>
          <p:nvPr/>
        </p:nvSpPr>
        <p:spPr>
          <a:xfrm>
            <a:off x="7290088" y="3876312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695FA-D603-4628-98CA-2124A31C4879}"/>
              </a:ext>
            </a:extLst>
          </p:cNvPr>
          <p:cNvSpPr txBox="1"/>
          <p:nvPr/>
        </p:nvSpPr>
        <p:spPr>
          <a:xfrm>
            <a:off x="7290088" y="3078079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7A647-634D-4F92-A29C-2FFF1692B712}"/>
              </a:ext>
            </a:extLst>
          </p:cNvPr>
          <p:cNvSpPr txBox="1"/>
          <p:nvPr/>
        </p:nvSpPr>
        <p:spPr>
          <a:xfrm>
            <a:off x="7290088" y="682975"/>
            <a:ext cx="94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157500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5C377-5DBD-4363-BECF-B853EEBAFB18}"/>
              </a:ext>
            </a:extLst>
          </p:cNvPr>
          <p:cNvSpPr txBox="1"/>
          <p:nvPr/>
        </p:nvSpPr>
        <p:spPr>
          <a:xfrm>
            <a:off x="7300479" y="42402"/>
            <a:ext cx="107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9500000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969C0-710F-4378-8FDE-0F0651BF8BB9}"/>
              </a:ext>
            </a:extLst>
          </p:cNvPr>
          <p:cNvSpPr txBox="1"/>
          <p:nvPr/>
        </p:nvSpPr>
        <p:spPr>
          <a:xfrm>
            <a:off x="4572000" y="4240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value</a:t>
            </a:r>
            <a:endParaRPr lang="en-IN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15ED330-CADA-45B0-B1CB-964432948D9B}"/>
              </a:ext>
            </a:extLst>
          </p:cNvPr>
          <p:cNvSpPr/>
          <p:nvPr/>
        </p:nvSpPr>
        <p:spPr>
          <a:xfrm>
            <a:off x="8042563" y="5092048"/>
            <a:ext cx="332509" cy="129836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546B1B-5F3B-4626-AE86-A69E5F90A7FF}"/>
              </a:ext>
            </a:extLst>
          </p:cNvPr>
          <p:cNvSpPr/>
          <p:nvPr/>
        </p:nvSpPr>
        <p:spPr>
          <a:xfrm>
            <a:off x="8073735" y="4055279"/>
            <a:ext cx="275359" cy="98975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1BB5980-CF5A-47C7-B657-2AC049DFEEAF}"/>
              </a:ext>
            </a:extLst>
          </p:cNvPr>
          <p:cNvSpPr/>
          <p:nvPr/>
        </p:nvSpPr>
        <p:spPr>
          <a:xfrm>
            <a:off x="8073735" y="3220272"/>
            <a:ext cx="263237" cy="7879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C9A8B6-FB89-415A-B0C3-53BDA325ED84}"/>
              </a:ext>
            </a:extLst>
          </p:cNvPr>
          <p:cNvSpPr/>
          <p:nvPr/>
        </p:nvSpPr>
        <p:spPr>
          <a:xfrm>
            <a:off x="8170718" y="925126"/>
            <a:ext cx="275360" cy="2198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70B4A9E-28A9-4DDA-8E31-9DE50A1970FB}"/>
              </a:ext>
            </a:extLst>
          </p:cNvPr>
          <p:cNvSpPr/>
          <p:nvPr/>
        </p:nvSpPr>
        <p:spPr>
          <a:xfrm>
            <a:off x="8389791" y="197427"/>
            <a:ext cx="268432" cy="7276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78F55-0963-472B-B2EB-08C6743B6DF6}"/>
              </a:ext>
            </a:extLst>
          </p:cNvPr>
          <p:cNvSpPr txBox="1"/>
          <p:nvPr/>
        </p:nvSpPr>
        <p:spPr>
          <a:xfrm>
            <a:off x="8790708" y="5448840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32137-DE83-4CAD-B9A5-E0F81BB71998}"/>
              </a:ext>
            </a:extLst>
          </p:cNvPr>
          <p:cNvSpPr txBox="1"/>
          <p:nvPr/>
        </p:nvSpPr>
        <p:spPr>
          <a:xfrm>
            <a:off x="8790707" y="4316909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A02FE-64D0-4749-BC9D-73FF4A99F19C}"/>
              </a:ext>
            </a:extLst>
          </p:cNvPr>
          <p:cNvSpPr txBox="1"/>
          <p:nvPr/>
        </p:nvSpPr>
        <p:spPr>
          <a:xfrm>
            <a:off x="8790706" y="3300125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  <a:endParaRPr lang="en-IN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D1B23-B6F9-49FB-946B-4CD93E3D6DE9}"/>
              </a:ext>
            </a:extLst>
          </p:cNvPr>
          <p:cNvSpPr txBox="1"/>
          <p:nvPr/>
        </p:nvSpPr>
        <p:spPr>
          <a:xfrm>
            <a:off x="8749140" y="1752021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</a:t>
            </a:r>
            <a:endParaRPr lang="en-IN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1DAB95-9B9A-4E23-AAC7-B903CCEAC31F}"/>
              </a:ext>
            </a:extLst>
          </p:cNvPr>
          <p:cNvSpPr txBox="1"/>
          <p:nvPr/>
        </p:nvSpPr>
        <p:spPr>
          <a:xfrm>
            <a:off x="8749139" y="239610"/>
            <a:ext cx="415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3189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F624-9268-410F-8699-D68E1303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2" y="386427"/>
            <a:ext cx="8596668" cy="1320800"/>
          </a:xfrm>
        </p:spPr>
        <p:txBody>
          <a:bodyPr/>
          <a:lstStyle/>
          <a:p>
            <a:r>
              <a:rPr lang="en-US" dirty="0"/>
              <a:t>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0863-1E30-4A9E-8DDF-54A7B532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212" y="1270000"/>
            <a:ext cx="8596668" cy="3880773"/>
          </a:xfrm>
        </p:spPr>
        <p:txBody>
          <a:bodyPr/>
          <a:lstStyle/>
          <a:p>
            <a:r>
              <a:rPr lang="en-US" dirty="0"/>
              <a:t>Selecting features which are relevant for prediction and removing those with high percentage of missing values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416A1-1D60-4EBF-BC52-215D957A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7" y="2079223"/>
            <a:ext cx="8955801" cy="43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2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57BF-A2B2-49C5-926E-3AF9FA59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923E-A10B-4EC2-8132-BD198091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Different ways to convert categorical variables to numbers-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Dummy Variable 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Label Encoding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Manual Encoding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0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D0D-9A12-4ED8-98E1-10E982A9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11BD8-2D45-4B24-AC9D-79582B12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70" y="1470246"/>
            <a:ext cx="8260796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5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3BF8-D244-4D33-B324-D9C8EE3A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 Process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5FE9A-ACD0-4720-91E1-01A036AD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6" y="1718138"/>
            <a:ext cx="8596668" cy="661269"/>
          </a:xfrm>
        </p:spPr>
        <p:txBody>
          <a:bodyPr>
            <a:normAutofit/>
          </a:bodyPr>
          <a:lstStyle/>
          <a:p>
            <a:r>
              <a:rPr lang="en-US" dirty="0"/>
              <a:t>Converting  the issue_d variable into datetime format to simplify the partition process.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F43E1-57D6-4D7D-B131-B649633C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3" y="2718221"/>
            <a:ext cx="7865802" cy="39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1822-F3FE-42D6-A919-E5599DE9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6" y="933612"/>
            <a:ext cx="9144000" cy="1362219"/>
          </a:xfrm>
        </p:spPr>
        <p:txBody>
          <a:bodyPr/>
          <a:lstStyle/>
          <a:p>
            <a:pPr algn="l"/>
            <a:r>
              <a:rPr lang="en-IN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99C8F-B2B0-4A64-A887-4D7A2C70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755" y="3073328"/>
            <a:ext cx="9144000" cy="286558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main objective is to predict the probability of default, whether the customer will default the loan or not by using the past data.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That means, given a set of new predictor variables, we need to predict the target variable as 1 -&gt; Defaulter or 0 -&gt; Non-Defaulter.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Dataset Description: </a:t>
            </a:r>
            <a:r>
              <a:rPr lang="en-US" dirty="0"/>
              <a:t>Contains 855969 rows and 73 columns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8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52DA-2F42-45E9-94A7-57FF8455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501445"/>
            <a:ext cx="9047860" cy="5539917"/>
          </a:xfrm>
        </p:spPr>
        <p:txBody>
          <a:bodyPr/>
          <a:lstStyle/>
          <a:p>
            <a:r>
              <a:rPr lang="en-US" dirty="0"/>
              <a:t>Data is divided on ‘issue_d’ variable. </a:t>
            </a:r>
          </a:p>
          <a:p>
            <a:r>
              <a:rPr lang="en-US" dirty="0"/>
              <a:t>Records from June-2007 to May-2015 in Training data.</a:t>
            </a:r>
          </a:p>
          <a:p>
            <a:r>
              <a:rPr lang="en-US" dirty="0"/>
              <a:t>Records from June-2015 to Dec-2015 in Testing data.</a:t>
            </a:r>
          </a:p>
          <a:p>
            <a:r>
              <a:rPr lang="en-US" dirty="0"/>
              <a:t>Followed by dropping the irrelevant column  ‘issue_d’.</a:t>
            </a:r>
          </a:p>
          <a:p>
            <a:r>
              <a:rPr lang="en-US" dirty="0"/>
              <a:t>598978,44 is the shape of Train data.</a:t>
            </a:r>
          </a:p>
          <a:p>
            <a:r>
              <a:rPr lang="en-US" dirty="0"/>
              <a:t>256991,44 is the shape of Test data.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55C82-703C-4772-99BF-18D293D8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0" y="2902877"/>
            <a:ext cx="8352244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2C12-CF02-4BDC-8DB9-63085D86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Dependent and Independent variables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89839-5935-461C-A457-DFB3E12A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9" y="1930400"/>
            <a:ext cx="7145064" cy="38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6DFD-8A42-4E0A-A06A-527A3873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67" y="157316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/>
              <a:t>Fitting Models to Data:</a:t>
            </a:r>
            <a:br>
              <a:rPr lang="en-US" dirty="0"/>
            </a:br>
            <a:r>
              <a:rPr lang="en-US" dirty="0"/>
              <a:t>1) Logistic Regression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9F24A-05B0-4ADB-BC69-13915679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44" y="1478115"/>
            <a:ext cx="4938404" cy="52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B45A-2107-4F61-B860-581A86B1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After Tuning:-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E19D6-9474-4DE3-B331-E4F410A9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1" y="1930400"/>
            <a:ext cx="5537744" cy="2752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C5009-3DA5-4B65-B9E1-893974CC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8" y="1439695"/>
            <a:ext cx="6015883" cy="49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AF62-E044-4E3E-B5B7-EA0BCED0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2)</a:t>
            </a:r>
            <a:r>
              <a:rPr lang="en-US" dirty="0"/>
              <a:t> Decision Tree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9A0C-9E55-47FC-96C4-41486FEF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15" y="1447494"/>
            <a:ext cx="5534466" cy="53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22A3-3DC0-44D8-A752-C6D41148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After Tuning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79BD-7899-4DE4-AD14-968674B2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9" y="1352982"/>
            <a:ext cx="4298694" cy="50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500-5AA6-4893-9341-F8080558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3)Random Forest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B3946-8ABB-4FDA-9C49-AAA6BF7B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52" y="1292391"/>
            <a:ext cx="4751963" cy="55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73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A714-2163-4A40-B5CA-9119F81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Gradient Boosting Classifier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F7635-AF14-4698-A687-C1537DD2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23" y="1380543"/>
            <a:ext cx="5001677" cy="53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3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44E8-1809-446E-9309-5F775DE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5) ANN MLP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91F8F-BC8D-4D1E-AEAC-88275C88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270000"/>
            <a:ext cx="4748980" cy="54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329D-CFB0-4E82-9895-1FDED057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Decision: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A70F-4D76-440F-88BA-65B199AD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1563330"/>
            <a:ext cx="9232491" cy="4434348"/>
          </a:xfrm>
        </p:spPr>
        <p:txBody>
          <a:bodyPr/>
          <a:lstStyle/>
          <a:p>
            <a:r>
              <a:rPr lang="en-US" dirty="0"/>
              <a:t>After comparing various models, the gradient boosting classifier is the best model so far.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47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1EDE-6A3D-4753-9E66-004F5D0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EA29-9B6F-43FA-99F7-F7E18077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7" y="1032842"/>
            <a:ext cx="10672766" cy="7177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Plot showing the count of the Default </a:t>
            </a:r>
          </a:p>
          <a:p>
            <a:pPr marL="0" indent="0">
              <a:buNone/>
            </a:pPr>
            <a:r>
              <a:rPr lang="en-US" sz="2400" dirty="0"/>
              <a:t>customers and Non-default customers in ‘</a:t>
            </a:r>
            <a:r>
              <a:rPr lang="en-US" sz="2400" b="1" dirty="0"/>
              <a:t>default_ind</a:t>
            </a:r>
            <a:r>
              <a:rPr lang="en-US" sz="2400" dirty="0"/>
              <a:t>’ variable.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7971D-736A-462D-9C09-1943A7F6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36" y="1931990"/>
            <a:ext cx="7608753" cy="38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B150-B276-4E36-B2F5-A4D40AFB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4BF6-ED09-49C9-AF0D-76A12EAA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8027"/>
            <a:ext cx="8596668" cy="4753336"/>
          </a:xfrm>
        </p:spPr>
        <p:txBody>
          <a:bodyPr/>
          <a:lstStyle/>
          <a:p>
            <a:r>
              <a:rPr lang="en-US" dirty="0"/>
              <a:t>The results of Logistic Regression and Gradient Boosting were the best among all.</a:t>
            </a:r>
          </a:p>
          <a:p>
            <a:r>
              <a:rPr lang="en-US" dirty="0"/>
              <a:t>If you want low type 1 error, use Logistic Regression.</a:t>
            </a:r>
          </a:p>
          <a:p>
            <a:r>
              <a:rPr lang="en-US" dirty="0"/>
              <a:t>If you want low type 2 error, use Gradient Boosting.</a:t>
            </a:r>
          </a:p>
          <a:p>
            <a:r>
              <a:rPr lang="en-US" dirty="0"/>
              <a:t>Type 2 error are actual losses for the company and type 1 error are failed profit.</a:t>
            </a:r>
          </a:p>
          <a:p>
            <a:r>
              <a:rPr lang="en-US" dirty="0"/>
              <a:t>As type 2 error is dangerous in our case, we preferred using Gradient Boosting.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37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AE2-C188-4A1F-8BCE-95AAB7FC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943E-AE4E-47E5-BB63-77B1298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435600"/>
          </a:xfrm>
        </p:spPr>
        <p:txBody>
          <a:bodyPr/>
          <a:lstStyle/>
          <a:p>
            <a:r>
              <a:rPr lang="en-US" dirty="0"/>
              <a:t>Plot showing the distribution of ‘term’ variable.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4231-B332-45BD-B99B-CA8B3ABD2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4" y="2039015"/>
            <a:ext cx="7302646" cy="38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062B-9293-4672-AF54-BAB3E0EE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E423-890F-450F-81DE-5B4ECDE8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5310910"/>
          </a:xfrm>
        </p:spPr>
        <p:txBody>
          <a:bodyPr/>
          <a:lstStyle/>
          <a:p>
            <a:r>
              <a:rPr lang="en-IN" dirty="0"/>
              <a:t>Plot showing the Grade Count.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380EB-8754-45A3-B64F-D670F2B6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56619"/>
            <a:ext cx="10896600" cy="47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94B0-3D35-4693-BEC8-C3AE79C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5727-9677-4B62-9C85-51EB2ABA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r>
              <a:rPr lang="en-US" dirty="0"/>
              <a:t>Plot showing the purpose for which the loan was taken by every individual.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005E6-613F-446B-BD99-D6F515DC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1927123"/>
            <a:ext cx="10212951" cy="4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3C4D-EDF3-4B86-9875-69C50C64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89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4A39-84DA-4B88-84FF-73C9C644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US" dirty="0"/>
              <a:t>Plot showing Loan amount by verification status.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5B6F-FE5E-4E62-81F3-92A042E23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0910"/>
            <a:ext cx="10137057" cy="46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2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FA8D-FF9D-49EA-AA8B-970AC0BD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603"/>
          </a:xfrm>
        </p:spPr>
        <p:txBody>
          <a:bodyPr>
            <a:normAutofit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BD4E-3825-4EC3-8F50-C7A6A914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059728"/>
            <a:ext cx="11841018" cy="5682815"/>
          </a:xfrm>
        </p:spPr>
        <p:txBody>
          <a:bodyPr/>
          <a:lstStyle/>
          <a:p>
            <a:pPr lvl="0"/>
            <a:r>
              <a:rPr lang="en-US" dirty="0"/>
              <a:t>Plot showing the issue date in year and month of the loan amount.</a:t>
            </a:r>
          </a:p>
          <a:p>
            <a:pPr lvl="0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5478D-84E8-4A07-A60F-E983231F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55" y="1927123"/>
            <a:ext cx="9926432" cy="48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7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87B-D9D5-4C1B-A280-C4A49A8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3"/>
            <a:ext cx="10515600" cy="69531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5C0C-3035-4913-A207-3E08875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9" y="905165"/>
            <a:ext cx="11674762" cy="4699504"/>
          </a:xfrm>
        </p:spPr>
        <p:txBody>
          <a:bodyPr/>
          <a:lstStyle/>
          <a:p>
            <a:r>
              <a:rPr lang="en-US" sz="2400" dirty="0"/>
              <a:t>Left graph showing loan amount by months.</a:t>
            </a:r>
          </a:p>
          <a:p>
            <a:r>
              <a:rPr lang="en-US" sz="2400" dirty="0"/>
              <a:t>Right graph showing loan amount by months and grade.</a:t>
            </a:r>
            <a:endParaRPr lang="en-IN" sz="2400" dirty="0"/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7A66A-2DE7-431E-A62C-CFAE94F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0" y="2222928"/>
            <a:ext cx="6086167" cy="4077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540A6-82DD-47F1-8649-87F0AE51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6" y="2207686"/>
            <a:ext cx="5771536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6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1819</TotalTime>
  <Words>604</Words>
  <Application>Microsoft Office PowerPoint</Application>
  <PresentationFormat>Widescreen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Facet</vt:lpstr>
      <vt:lpstr>PowerPoint Presentation</vt:lpstr>
      <vt:lpstr>Objective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Loan Amount by Term &amp; Grade</vt:lpstr>
      <vt:lpstr>Phase I – Data Extraction and Cleaning:</vt:lpstr>
      <vt:lpstr>Missing Value Imputation </vt:lpstr>
      <vt:lpstr>PowerPoint Presentation</vt:lpstr>
      <vt:lpstr>PowerPoint Presentation</vt:lpstr>
      <vt:lpstr>Feature Selection</vt:lpstr>
      <vt:lpstr>Data Processing:</vt:lpstr>
      <vt:lpstr>Label Encoder</vt:lpstr>
      <vt:lpstr>Data Partition Process</vt:lpstr>
      <vt:lpstr>PowerPoint Presentation</vt:lpstr>
      <vt:lpstr>Declaring the Dependent and Independent variables </vt:lpstr>
      <vt:lpstr>Fitting Models to Data: 1) Logistic Regression</vt:lpstr>
      <vt:lpstr>Logistic Regression After Tuning:- </vt:lpstr>
      <vt:lpstr>2) Decision Tree </vt:lpstr>
      <vt:lpstr>Decision Tree After Tuning</vt:lpstr>
      <vt:lpstr>3)Random Forest </vt:lpstr>
      <vt:lpstr>4) Gradient Boosting Classifier</vt:lpstr>
      <vt:lpstr>5) ANN MLP Classifier</vt:lpstr>
      <vt:lpstr>Final Decision: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Objective:</dc:title>
  <dc:creator>devdatta supnekar</dc:creator>
  <cp:lastModifiedBy>Sagar Malviya</cp:lastModifiedBy>
  <cp:revision>80</cp:revision>
  <dcterms:created xsi:type="dcterms:W3CDTF">2019-06-27T10:19:15Z</dcterms:created>
  <dcterms:modified xsi:type="dcterms:W3CDTF">2024-09-19T18:11:00Z</dcterms:modified>
</cp:coreProperties>
</file>